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28" r:id="rId2"/>
    <p:sldId id="319" r:id="rId3"/>
    <p:sldId id="275" r:id="rId4"/>
    <p:sldId id="332" r:id="rId5"/>
    <p:sldId id="329" r:id="rId6"/>
    <p:sldId id="295" r:id="rId7"/>
    <p:sldId id="259" r:id="rId8"/>
    <p:sldId id="260" r:id="rId9"/>
    <p:sldId id="307" r:id="rId10"/>
    <p:sldId id="280" r:id="rId11"/>
    <p:sldId id="313" r:id="rId12"/>
    <p:sldId id="314" r:id="rId13"/>
    <p:sldId id="270" r:id="rId14"/>
    <p:sldId id="321" r:id="rId15"/>
    <p:sldId id="267" r:id="rId16"/>
    <p:sldId id="327" r:id="rId17"/>
    <p:sldId id="266" r:id="rId18"/>
    <p:sldId id="330" r:id="rId19"/>
    <p:sldId id="323" r:id="rId20"/>
    <p:sldId id="331" r:id="rId21"/>
    <p:sldId id="325" r:id="rId22"/>
    <p:sldId id="326" r:id="rId23"/>
  </p:sldIdLst>
  <p:sldSz cx="9144000" cy="6858000" type="screen4x3"/>
  <p:notesSz cx="6858000" cy="97345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6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86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E966B9-DE6E-4D9E-AFA6-4F71C3127D8C}" type="datetimeFigureOut">
              <a:rPr lang="en-GB" smtClean="0"/>
              <a:pPr/>
              <a:t>06/07/2016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46133"/>
            <a:ext cx="2971800" cy="4867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246133"/>
            <a:ext cx="2971800" cy="4867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FEDF04-B0C0-44A2-B506-991A666DE9F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6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6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8B2E6B-2AE5-4D86-9371-A54D65A02462}" type="datetimeFigureOut">
              <a:rPr lang="en-GB" smtClean="0"/>
              <a:pPr/>
              <a:t>06/07/2016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6950" y="730250"/>
            <a:ext cx="4864100" cy="36496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623911"/>
            <a:ext cx="5486400" cy="43805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46133"/>
            <a:ext cx="2971800" cy="4867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246133"/>
            <a:ext cx="2971800" cy="4867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EFD06A-9E7B-4C54-8C07-D0FF50DA196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FD06A-9E7B-4C54-8C07-D0FF50DA1961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78FD3-D2EE-4178-809E-4F2F8FC93F62}" type="datetimeFigureOut">
              <a:rPr lang="en-GB" smtClean="0"/>
              <a:pPr/>
              <a:t>06/07/2016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5BD0A-1A64-4D89-9572-A5094379475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78FD3-D2EE-4178-809E-4F2F8FC93F62}" type="datetimeFigureOut">
              <a:rPr lang="en-GB" smtClean="0"/>
              <a:pPr/>
              <a:t>06/07/2016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5BD0A-1A64-4D89-9572-A5094379475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78FD3-D2EE-4178-809E-4F2F8FC93F62}" type="datetimeFigureOut">
              <a:rPr lang="en-GB" smtClean="0"/>
              <a:pPr/>
              <a:t>06/07/2016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5BD0A-1A64-4D89-9572-A5094379475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78FD3-D2EE-4178-809E-4F2F8FC93F62}" type="datetimeFigureOut">
              <a:rPr lang="en-GB" smtClean="0"/>
              <a:pPr/>
              <a:t>06/07/2016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5BD0A-1A64-4D89-9572-A5094379475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78FD3-D2EE-4178-809E-4F2F8FC93F62}" type="datetimeFigureOut">
              <a:rPr lang="en-GB" smtClean="0"/>
              <a:pPr/>
              <a:t>06/07/2016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5BD0A-1A64-4D89-9572-A5094379475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78FD3-D2EE-4178-809E-4F2F8FC93F62}" type="datetimeFigureOut">
              <a:rPr lang="en-GB" smtClean="0"/>
              <a:pPr/>
              <a:t>06/07/2016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5BD0A-1A64-4D89-9572-A5094379475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78FD3-D2EE-4178-809E-4F2F8FC93F62}" type="datetimeFigureOut">
              <a:rPr lang="en-GB" smtClean="0"/>
              <a:pPr/>
              <a:t>06/07/2016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5BD0A-1A64-4D89-9572-A5094379475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78FD3-D2EE-4178-809E-4F2F8FC93F62}" type="datetimeFigureOut">
              <a:rPr lang="en-GB" smtClean="0"/>
              <a:pPr/>
              <a:t>06/07/2016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5BD0A-1A64-4D89-9572-A5094379475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78FD3-D2EE-4178-809E-4F2F8FC93F62}" type="datetimeFigureOut">
              <a:rPr lang="en-GB" smtClean="0"/>
              <a:pPr/>
              <a:t>06/07/2016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5BD0A-1A64-4D89-9572-A5094379475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78FD3-D2EE-4178-809E-4F2F8FC93F62}" type="datetimeFigureOut">
              <a:rPr lang="en-GB" smtClean="0"/>
              <a:pPr/>
              <a:t>06/07/2016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5BD0A-1A64-4D89-9572-A5094379475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78FD3-D2EE-4178-809E-4F2F8FC93F62}" type="datetimeFigureOut">
              <a:rPr lang="en-GB" smtClean="0"/>
              <a:pPr/>
              <a:t>06/07/2016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5BD0A-1A64-4D89-9572-A5094379475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78FD3-D2EE-4178-809E-4F2F8FC93F62}" type="datetimeFigureOut">
              <a:rPr lang="en-GB" smtClean="0"/>
              <a:pPr/>
              <a:t>06/07/2016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5BD0A-1A64-4D89-9572-A5094379475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3960440"/>
          </a:xfrm>
        </p:spPr>
        <p:txBody>
          <a:bodyPr>
            <a:normAutofit/>
          </a:bodyPr>
          <a:lstStyle/>
          <a:p>
            <a:r>
              <a:rPr lang="en-GB" sz="7200" dirty="0" smtClean="0">
                <a:latin typeface="Arial Black" pitchFamily="34" charset="0"/>
                <a:cs typeface="Arial" pitchFamily="34" charset="0"/>
              </a:rPr>
              <a:t>Understanding </a:t>
            </a:r>
            <a:r>
              <a:rPr lang="en-GB" sz="7200" dirty="0" err="1" smtClean="0">
                <a:latin typeface="Arial Black" pitchFamily="34" charset="0"/>
                <a:cs typeface="Arial" pitchFamily="34" charset="0"/>
              </a:rPr>
              <a:t>Parkinsons</a:t>
            </a:r>
            <a:r>
              <a:rPr lang="en-GB" sz="7200" dirty="0" smtClean="0">
                <a:latin typeface="Arial Black" pitchFamily="34" charset="0"/>
                <a:cs typeface="Arial" pitchFamily="34" charset="0"/>
              </a:rPr>
              <a:t> Disease</a:t>
            </a:r>
            <a:endParaRPr lang="en-GB" sz="7200" dirty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09121"/>
            <a:ext cx="8229600" cy="144016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r>
              <a:rPr lang="en-GB" sz="4800" dirty="0" smtClean="0">
                <a:latin typeface="Arial Black" pitchFamily="34" charset="0"/>
                <a:cs typeface="Arial" pitchFamily="34" charset="0"/>
              </a:rPr>
              <a:t>Fiona Wheeler</a:t>
            </a:r>
            <a:endParaRPr lang="en-GB" sz="4800" dirty="0"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Resources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08720"/>
            <a:ext cx="8748464" cy="5256584"/>
          </a:xfrm>
        </p:spPr>
        <p:txBody>
          <a:bodyPr>
            <a:normAutofit/>
          </a:bodyPr>
          <a:lstStyle/>
          <a:p>
            <a:r>
              <a:rPr lang="en-GB" sz="3600" dirty="0" smtClean="0">
                <a:latin typeface="Arial" pitchFamily="34" charset="0"/>
                <a:cs typeface="Arial" pitchFamily="34" charset="0"/>
              </a:rPr>
              <a:t>GP</a:t>
            </a:r>
          </a:p>
          <a:p>
            <a:r>
              <a:rPr lang="en-GB" sz="3600" dirty="0" smtClean="0">
                <a:latin typeface="Arial" pitchFamily="34" charset="0"/>
                <a:cs typeface="Arial" pitchFamily="34" charset="0"/>
              </a:rPr>
              <a:t>Neurologist/geriatrician@ interest in PD</a:t>
            </a:r>
          </a:p>
          <a:p>
            <a:r>
              <a:rPr lang="en-GB" sz="3600" dirty="0" err="1" smtClean="0">
                <a:latin typeface="Arial" pitchFamily="34" charset="0"/>
                <a:cs typeface="Arial" pitchFamily="34" charset="0"/>
              </a:rPr>
              <a:t>Parkinsons</a:t>
            </a:r>
            <a:r>
              <a:rPr lang="en-GB" sz="3600" dirty="0" smtClean="0">
                <a:latin typeface="Arial" pitchFamily="34" charset="0"/>
                <a:cs typeface="Arial" pitchFamily="34" charset="0"/>
              </a:rPr>
              <a:t> nurse specialist</a:t>
            </a:r>
          </a:p>
          <a:p>
            <a:r>
              <a:rPr lang="en-GB" sz="3600" dirty="0" smtClean="0">
                <a:latin typeface="Arial" pitchFamily="34" charset="0"/>
                <a:cs typeface="Arial" pitchFamily="34" charset="0"/>
              </a:rPr>
              <a:t>Social services</a:t>
            </a:r>
          </a:p>
          <a:p>
            <a:r>
              <a:rPr lang="en-GB" sz="3600" dirty="0" smtClean="0">
                <a:latin typeface="Arial" pitchFamily="34" charset="0"/>
                <a:cs typeface="Arial" pitchFamily="34" charset="0"/>
              </a:rPr>
              <a:t>Physiotherapist, occupational therapist, dietician, speech and language therapist</a:t>
            </a:r>
          </a:p>
          <a:p>
            <a:r>
              <a:rPr lang="en-GB" sz="3600" dirty="0" smtClean="0">
                <a:latin typeface="Arial" pitchFamily="34" charset="0"/>
                <a:cs typeface="Arial" pitchFamily="34" charset="0"/>
              </a:rPr>
              <a:t>Carers organisations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>
                <a:latin typeface="Arial" pitchFamily="34" charset="0"/>
                <a:cs typeface="Arial" pitchFamily="34" charset="0"/>
              </a:rPr>
              <a:t>Parkinsons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UK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>
                <a:latin typeface="Arial" pitchFamily="34" charset="0"/>
                <a:cs typeface="Arial" pitchFamily="34" charset="0"/>
              </a:rPr>
              <a:t>Parkinsons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UK website, factsheets, info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Local advisor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elpline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expert information, 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Campaign, research,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Local groups support, 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Professionals network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Excellence network – training 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Treatments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latin typeface="Arial" pitchFamily="34" charset="0"/>
                <a:cs typeface="Arial" pitchFamily="34" charset="0"/>
              </a:rPr>
              <a:t>Drugs</a:t>
            </a:r>
          </a:p>
          <a:p>
            <a:r>
              <a:rPr lang="en-GB" sz="3600" dirty="0" smtClean="0">
                <a:latin typeface="Arial" pitchFamily="34" charset="0"/>
                <a:cs typeface="Arial" pitchFamily="34" charset="0"/>
              </a:rPr>
              <a:t>(Surgery – suitable for some people) </a:t>
            </a:r>
          </a:p>
          <a:p>
            <a:endParaRPr lang="en-GB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3600" smtClean="0">
                <a:latin typeface="Arial" pitchFamily="34" charset="0"/>
                <a:cs typeface="Arial" pitchFamily="34" charset="0"/>
              </a:rPr>
              <a:t>Treatments </a:t>
            </a:r>
            <a:r>
              <a:rPr lang="en-GB" sz="3600" dirty="0" smtClean="0">
                <a:latin typeface="Arial" pitchFamily="34" charset="0"/>
                <a:cs typeface="Arial" pitchFamily="34" charset="0"/>
              </a:rPr>
              <a:t>to improve </a:t>
            </a:r>
            <a:r>
              <a:rPr lang="en-GB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quality of life</a:t>
            </a:r>
          </a:p>
          <a:p>
            <a:r>
              <a:rPr lang="en-GB" sz="3600" dirty="0" smtClean="0">
                <a:latin typeface="Arial" pitchFamily="34" charset="0"/>
                <a:cs typeface="Arial" pitchFamily="34" charset="0"/>
              </a:rPr>
              <a:t>Do not alter course of PD</a:t>
            </a:r>
          </a:p>
          <a:p>
            <a:r>
              <a:rPr lang="en-GB" sz="3600" dirty="0" smtClean="0">
                <a:latin typeface="Arial" pitchFamily="34" charset="0"/>
                <a:cs typeface="Arial" pitchFamily="34" charset="0"/>
              </a:rPr>
              <a:t>Effective for some time</a:t>
            </a:r>
            <a:endParaRPr lang="en-GB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Drugs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sz="4200" dirty="0" smtClean="0">
                <a:latin typeface="Arial" pitchFamily="34" charset="0"/>
                <a:cs typeface="Arial" pitchFamily="34" charset="0"/>
              </a:rPr>
              <a:t>Complex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, </a:t>
            </a:r>
            <a:endParaRPr lang="en-GB" sz="42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4200" dirty="0" smtClean="0">
                <a:latin typeface="Arial" pitchFamily="34" charset="0"/>
                <a:cs typeface="Arial" pitchFamily="34" charset="0"/>
              </a:rPr>
              <a:t>Small changes.</a:t>
            </a:r>
          </a:p>
          <a:p>
            <a:r>
              <a:rPr lang="en-GB" sz="4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Don’t </a:t>
            </a:r>
            <a:r>
              <a:rPr lang="en-GB" sz="4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stop suddenly. </a:t>
            </a:r>
          </a:p>
          <a:p>
            <a:r>
              <a:rPr lang="en-GB" sz="4200" dirty="0" smtClean="0">
                <a:latin typeface="Arial" pitchFamily="34" charset="0"/>
                <a:cs typeface="Arial" pitchFamily="34" charset="0"/>
              </a:rPr>
              <a:t>Regular 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specialist 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review</a:t>
            </a:r>
          </a:p>
          <a:p>
            <a:r>
              <a:rPr lang="en-GB" sz="4200" dirty="0" smtClean="0">
                <a:latin typeface="Arial" pitchFamily="34" charset="0"/>
                <a:cs typeface="Arial" pitchFamily="34" charset="0"/>
              </a:rPr>
              <a:t>Side effects </a:t>
            </a:r>
          </a:p>
          <a:p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4600" dirty="0" smtClean="0">
                <a:latin typeface="Arial" pitchFamily="34" charset="0"/>
                <a:cs typeface="Arial" pitchFamily="34" charset="0"/>
              </a:rPr>
              <a:t>Late stages - problems swallowing – ?? help needed</a:t>
            </a:r>
            <a:endParaRPr lang="en-GB" sz="46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Dementia, cognitive impairment, hallucinations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4000" dirty="0" smtClean="0"/>
              <a:t>1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)  </a:t>
            </a:r>
            <a:r>
              <a:rPr lang="en-GB" sz="4800" dirty="0" smtClean="0">
                <a:latin typeface="Arial" pitchFamily="34" charset="0"/>
                <a:cs typeface="Arial" pitchFamily="34" charset="0"/>
              </a:rPr>
              <a:t>Delayed reaction</a:t>
            </a:r>
          </a:p>
          <a:p>
            <a:pPr>
              <a:buNone/>
            </a:pPr>
            <a:r>
              <a:rPr lang="en-GB" sz="48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GB" sz="4800" dirty="0">
                <a:latin typeface="Arial" pitchFamily="34" charset="0"/>
                <a:cs typeface="Arial" pitchFamily="34" charset="0"/>
              </a:rPr>
              <a:t>)  </a:t>
            </a:r>
            <a:r>
              <a:rPr lang="en-GB" sz="4800" b="1" dirty="0">
                <a:latin typeface="Arial" pitchFamily="34" charset="0"/>
                <a:cs typeface="Arial" pitchFamily="34" charset="0"/>
              </a:rPr>
              <a:t>Cognitive impairment</a:t>
            </a:r>
            <a:r>
              <a:rPr lang="en-GB" sz="4800" dirty="0">
                <a:latin typeface="Arial" pitchFamily="34" charset="0"/>
                <a:cs typeface="Arial" pitchFamily="34" charset="0"/>
              </a:rPr>
              <a:t>, </a:t>
            </a:r>
          </a:p>
          <a:p>
            <a:pPr>
              <a:buNone/>
            </a:pPr>
            <a:r>
              <a:rPr lang="en-US" sz="4800" dirty="0">
                <a:latin typeface="Arial" pitchFamily="34" charset="0"/>
                <a:cs typeface="Arial" pitchFamily="34" charset="0"/>
              </a:rPr>
              <a:t>3) Dementia (40% eventually)</a:t>
            </a:r>
            <a:endParaRPr lang="en-GB" sz="48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48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n-US" sz="4800" dirty="0">
                <a:latin typeface="Arial" pitchFamily="34" charset="0"/>
                <a:cs typeface="Arial" pitchFamily="34" charset="0"/>
              </a:rPr>
              <a:t>) Hallucinations </a:t>
            </a:r>
            <a:endParaRPr lang="en-GB" sz="4800" dirty="0">
              <a:latin typeface="Arial" pitchFamily="34" charset="0"/>
              <a:cs typeface="Arial" pitchFamily="34" charset="0"/>
            </a:endParaRPr>
          </a:p>
          <a:p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52128"/>
          </a:xfrm>
        </p:spPr>
        <p:txBody>
          <a:bodyPr>
            <a:normAutofit/>
          </a:bodyPr>
          <a:lstStyle/>
          <a:p>
            <a:r>
              <a:rPr lang="en-GB" sz="4800" dirty="0" smtClean="0">
                <a:latin typeface="Arial" pitchFamily="34" charset="0"/>
                <a:cs typeface="Arial" pitchFamily="34" charset="0"/>
              </a:rPr>
              <a:t>Depression  …..</a:t>
            </a:r>
            <a:endParaRPr lang="en-GB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248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4800" dirty="0" smtClean="0"/>
              <a:t>“M</a:t>
            </a:r>
            <a:r>
              <a:rPr lang="en-GB" sz="4800" dirty="0" smtClean="0">
                <a:latin typeface="Arial" pitchFamily="34" charset="0"/>
                <a:cs typeface="Arial" pitchFamily="34" charset="0"/>
              </a:rPr>
              <a:t>y legs are so weak, pain, weakness.  I don’t always have all my marbles, I can’t communicate.’’  </a:t>
            </a:r>
          </a:p>
          <a:p>
            <a:pPr>
              <a:buNone/>
            </a:pPr>
            <a:endParaRPr lang="en-GB" sz="4800" dirty="0"/>
          </a:p>
          <a:p>
            <a:endParaRPr lang="en-GB" sz="4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2952328"/>
          </a:xfrm>
        </p:spPr>
        <p:txBody>
          <a:bodyPr>
            <a:normAutofit/>
          </a:bodyPr>
          <a:lstStyle/>
          <a:p>
            <a:r>
              <a:rPr lang="en-GB" sz="7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7200" dirty="0" smtClean="0">
                <a:latin typeface="Arial" pitchFamily="34" charset="0"/>
                <a:cs typeface="Arial" pitchFamily="34" charset="0"/>
              </a:rPr>
            </a:br>
            <a:r>
              <a:rPr lang="en-GB" sz="7200" b="1" dirty="0" smtClean="0">
                <a:latin typeface="Arial" pitchFamily="34" charset="0"/>
                <a:cs typeface="Arial" pitchFamily="34" charset="0"/>
              </a:rPr>
              <a:t>Thank you </a:t>
            </a:r>
            <a:endParaRPr lang="en-GB" sz="7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09120"/>
            <a:ext cx="8229600" cy="1617043"/>
          </a:xfrm>
        </p:spPr>
        <p:txBody>
          <a:bodyPr>
            <a:normAutofit fontScale="40000" lnSpcReduction="20000"/>
          </a:bodyPr>
          <a:lstStyle/>
          <a:p>
            <a:pPr algn="ctr">
              <a:buNone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GB" sz="7600" dirty="0" smtClean="0">
                <a:latin typeface="Arial" pitchFamily="34" charset="0"/>
                <a:cs typeface="Arial" pitchFamily="34" charset="0"/>
              </a:rPr>
              <a:t>fionawheeler@btinternet.com</a:t>
            </a:r>
            <a:endParaRPr lang="en-GB" sz="7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8032" y="1268760"/>
            <a:ext cx="7772400" cy="4248471"/>
          </a:xfrm>
        </p:spPr>
        <p:txBody>
          <a:bodyPr>
            <a:normAutofit/>
          </a:bodyPr>
          <a:lstStyle/>
          <a:p>
            <a:pPr algn="l"/>
            <a:r>
              <a:rPr lang="en-GB" sz="6000" dirty="0" err="1" smtClean="0">
                <a:latin typeface="Arial Black" pitchFamily="34" charset="0"/>
              </a:rPr>
              <a:t>Parkinsons</a:t>
            </a:r>
            <a:r>
              <a:rPr lang="en-GB" sz="6000" dirty="0" smtClean="0"/>
              <a:t> </a:t>
            </a:r>
            <a:br>
              <a:rPr lang="en-GB" sz="6000" dirty="0" smtClean="0"/>
            </a:br>
            <a:r>
              <a:rPr lang="en-GB" sz="6000" dirty="0" smtClean="0">
                <a:latin typeface="Arial Black" pitchFamily="34" charset="0"/>
              </a:rPr>
              <a:t>Disease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5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Everyone different</a:t>
            </a:r>
            <a:endParaRPr lang="en-GB" sz="5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589240"/>
            <a:ext cx="6400800" cy="49560"/>
          </a:xfrm>
        </p:spPr>
        <p:txBody>
          <a:bodyPr>
            <a:normAutofit fontScale="25000" lnSpcReduction="20000"/>
          </a:bodyPr>
          <a:lstStyle/>
          <a:p>
            <a:r>
              <a:rPr lang="en-GB" dirty="0" smtClean="0"/>
              <a:t>.</a:t>
            </a:r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Neuropsychiatric problems 1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Nocturnal non-motor symptoms</a:t>
            </a:r>
          </a:p>
          <a:p>
            <a:pPr lvl="1"/>
            <a:r>
              <a:rPr lang="en-GB" dirty="0" smtClean="0">
                <a:latin typeface="Arial" pitchFamily="34" charset="0"/>
                <a:cs typeface="Arial" pitchFamily="34" charset="0"/>
              </a:rPr>
              <a:t>REM sleep behaviour disorder</a:t>
            </a:r>
          </a:p>
          <a:p>
            <a:pPr lvl="1"/>
            <a:r>
              <a:rPr lang="en-GB" dirty="0" smtClean="0">
                <a:latin typeface="Arial" pitchFamily="34" charset="0"/>
                <a:cs typeface="Arial" pitchFamily="34" charset="0"/>
              </a:rPr>
              <a:t>Restless legs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Anxiety disorders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Apathy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Depression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Excessive daytime sleepiness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Neuropsychiatric problems 2</a:t>
            </a:r>
            <a:br>
              <a:rPr lang="en-GB" dirty="0" smtClean="0">
                <a:latin typeface="Arial" pitchFamily="34" charset="0"/>
                <a:cs typeface="Arial" pitchFamily="34" charset="0"/>
              </a:rPr>
            </a:br>
            <a:r>
              <a:rPr lang="en-GB" dirty="0" smtClean="0">
                <a:latin typeface="Arial" pitchFamily="34" charset="0"/>
                <a:cs typeface="Arial" pitchFamily="34" charset="0"/>
              </a:rPr>
              <a:t>Autonomic disturbance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r>
              <a:rPr lang="en-GB" sz="3600" dirty="0" smtClean="0">
                <a:latin typeface="Arial" pitchFamily="34" charset="0"/>
                <a:cs typeface="Arial" pitchFamily="34" charset="0"/>
              </a:rPr>
              <a:t>Psychosis and  visual hallucinations</a:t>
            </a:r>
          </a:p>
          <a:p>
            <a:r>
              <a:rPr lang="en-GB" sz="3600" dirty="0" smtClean="0">
                <a:latin typeface="Arial" pitchFamily="34" charset="0"/>
                <a:cs typeface="Arial" pitchFamily="34" charset="0"/>
              </a:rPr>
              <a:t>Dementia</a:t>
            </a:r>
          </a:p>
          <a:p>
            <a:r>
              <a:rPr lang="en-GB" sz="3600" dirty="0" smtClean="0">
                <a:latin typeface="Arial" pitchFamily="34" charset="0"/>
                <a:cs typeface="Arial" pitchFamily="34" charset="0"/>
              </a:rPr>
              <a:t>Sensory disturbance &amp; pain</a:t>
            </a:r>
          </a:p>
          <a:p>
            <a:pPr lvl="1"/>
            <a:r>
              <a:rPr lang="en-GB" sz="3600" dirty="0" smtClean="0">
                <a:latin typeface="Arial" pitchFamily="34" charset="0"/>
                <a:cs typeface="Arial" pitchFamily="34" charset="0"/>
              </a:rPr>
              <a:t>Sensory type pains,  from motor fluctuations,  rigidity etc.  </a:t>
            </a:r>
          </a:p>
          <a:p>
            <a:r>
              <a:rPr lang="en-GB" sz="3600" dirty="0" smtClean="0">
                <a:latin typeface="Arial" pitchFamily="34" charset="0"/>
                <a:cs typeface="Arial" pitchFamily="34" charset="0"/>
              </a:rPr>
              <a:t>Bladder</a:t>
            </a:r>
          </a:p>
          <a:p>
            <a:r>
              <a:rPr lang="en-GB" sz="3600" dirty="0" smtClean="0">
                <a:latin typeface="Arial" pitchFamily="34" charset="0"/>
                <a:cs typeface="Arial" pitchFamily="34" charset="0"/>
              </a:rPr>
              <a:t>Postural hypotension   and more </a:t>
            </a:r>
            <a:endParaRPr lang="en-GB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GB" dirty="0" err="1" smtClean="0">
                <a:latin typeface="Arial" pitchFamily="34" charset="0"/>
                <a:cs typeface="Arial" pitchFamily="34" charset="0"/>
              </a:rPr>
              <a:t>Parkinsons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Disease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1628800"/>
            <a:ext cx="7283152" cy="4497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Briefly  ……	What it is</a:t>
            </a:r>
          </a:p>
          <a:p>
            <a:pPr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Main symptoms, </a:t>
            </a:r>
          </a:p>
          <a:p>
            <a:pPr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Non-motor symptoms</a:t>
            </a:r>
          </a:p>
          <a:p>
            <a:pPr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Treatments</a:t>
            </a:r>
          </a:p>
          <a:p>
            <a:pPr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Resources and help</a:t>
            </a:r>
          </a:p>
          <a:p>
            <a:pPr>
              <a:buNone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Life with my husband &amp; PD</a:t>
            </a:r>
          </a:p>
          <a:p>
            <a:pPr>
              <a:buNone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pPr algn="l"/>
            <a:r>
              <a:rPr lang="en-GB" sz="800" dirty="0" smtClean="0"/>
              <a:t>.</a:t>
            </a:r>
            <a:endParaRPr lang="en-GB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endParaRPr lang="en-GB" dirty="0" smtClean="0"/>
          </a:p>
          <a:p>
            <a:pPr>
              <a:buNone/>
            </a:pPr>
            <a:r>
              <a:rPr lang="en-GB" dirty="0" smtClean="0"/>
              <a:t>	</a:t>
            </a:r>
            <a:r>
              <a:rPr lang="en-GB" sz="4800" dirty="0" smtClean="0">
                <a:latin typeface="Arial" pitchFamily="34" charset="0"/>
                <a:cs typeface="Arial" pitchFamily="34" charset="0"/>
              </a:rPr>
              <a:t>Progressive </a:t>
            </a:r>
          </a:p>
          <a:p>
            <a:pPr>
              <a:buNone/>
            </a:pPr>
            <a:r>
              <a:rPr lang="en-GB" sz="4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fluctuating</a:t>
            </a:r>
          </a:p>
          <a:p>
            <a:pPr>
              <a:buNone/>
            </a:pPr>
            <a:r>
              <a:rPr lang="en-GB" sz="4800" dirty="0" smtClean="0">
                <a:latin typeface="Arial" pitchFamily="34" charset="0"/>
                <a:cs typeface="Arial" pitchFamily="34" charset="0"/>
              </a:rPr>
              <a:t>	neurological condition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	</a:t>
            </a:r>
            <a:r>
              <a:rPr lang="en-GB" sz="3600" dirty="0" smtClean="0">
                <a:latin typeface="Arial" pitchFamily="34" charset="0"/>
                <a:cs typeface="Arial" pitchFamily="34" charset="0"/>
              </a:rPr>
              <a:t>Person not being difficult or not trying</a:t>
            </a:r>
            <a:endParaRPr lang="en-GB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algn="l"/>
            <a:r>
              <a:rPr lang="en-GB" sz="800" dirty="0" smtClean="0"/>
              <a:t>.</a:t>
            </a:r>
            <a:endParaRPr lang="en-GB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lnSpcReduction="10000"/>
          </a:bodyPr>
          <a:lstStyle/>
          <a:p>
            <a:pPr marL="2457450" lvl="6" indent="-227013">
              <a:spcBef>
                <a:spcPct val="60000"/>
              </a:spcBef>
              <a:buNone/>
            </a:pPr>
            <a:endParaRPr lang="en-GB" sz="2800" dirty="0" smtClean="0">
              <a:latin typeface="Arial" pitchFamily="34" charset="0"/>
              <a:cs typeface="Arial" pitchFamily="34" charset="0"/>
            </a:endParaRPr>
          </a:p>
          <a:p>
            <a:pPr marL="228600" lvl="1" indent="-227013">
              <a:spcBef>
                <a:spcPct val="60000"/>
              </a:spcBef>
            </a:pPr>
            <a:r>
              <a:rPr lang="en-GB" sz="3600" dirty="0" smtClean="0">
                <a:latin typeface="Arial" pitchFamily="34" charset="0"/>
                <a:cs typeface="Arial" pitchFamily="34" charset="0"/>
              </a:rPr>
              <a:t>One in 500 people</a:t>
            </a:r>
          </a:p>
          <a:p>
            <a:pPr marL="228600" lvl="1" indent="-227013">
              <a:spcBef>
                <a:spcPct val="60000"/>
              </a:spcBef>
            </a:pPr>
            <a:r>
              <a:rPr lang="en-GB" sz="3600" dirty="0" smtClean="0">
                <a:latin typeface="Arial" pitchFamily="34" charset="0"/>
                <a:cs typeface="Arial" pitchFamily="34" charset="0"/>
              </a:rPr>
              <a:t>Most diagnosed between 55-74</a:t>
            </a:r>
          </a:p>
          <a:p>
            <a:pPr marL="228600" lvl="1" indent="-227013">
              <a:spcBef>
                <a:spcPct val="60000"/>
              </a:spcBef>
            </a:pPr>
            <a:r>
              <a:rPr lang="en-GB" sz="3600" dirty="0" smtClean="0">
                <a:latin typeface="Arial" pitchFamily="34" charset="0"/>
                <a:cs typeface="Arial" pitchFamily="34" charset="0"/>
              </a:rPr>
              <a:t>127,000 cases in UK*</a:t>
            </a:r>
          </a:p>
          <a:p>
            <a:pPr marL="228600" lvl="1" indent="-227013">
              <a:spcBef>
                <a:spcPct val="60000"/>
              </a:spcBef>
            </a:pPr>
            <a:r>
              <a:rPr lang="en-GB" sz="3600" dirty="0" smtClean="0">
                <a:latin typeface="Arial" pitchFamily="34" charset="0"/>
                <a:cs typeface="Arial" pitchFamily="34" charset="0"/>
              </a:rPr>
              <a:t>All ethnic groups</a:t>
            </a:r>
          </a:p>
          <a:p>
            <a:pPr marL="228600" lvl="1" indent="-227013">
              <a:spcBef>
                <a:spcPct val="60000"/>
              </a:spcBef>
            </a:pPr>
            <a:r>
              <a:rPr lang="en-GB" sz="3600" dirty="0" smtClean="0">
                <a:latin typeface="Arial" pitchFamily="34" charset="0"/>
                <a:cs typeface="Arial" pitchFamily="34" charset="0"/>
              </a:rPr>
              <a:t>One in 20 diagnosed under age of 40</a:t>
            </a:r>
          </a:p>
          <a:p>
            <a:pPr marL="228600" lvl="1" indent="-227013">
              <a:spcBef>
                <a:spcPct val="60000"/>
              </a:spcBef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	</a:t>
            </a:r>
            <a:endParaRPr lang="en-US" sz="1100" dirty="0" smtClean="0">
              <a:latin typeface="Arial" pitchFamily="34" charset="0"/>
              <a:cs typeface="Arial" pitchFamily="34" charset="0"/>
            </a:endParaRPr>
          </a:p>
          <a:p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/>
          </a:bodyPr>
          <a:lstStyle/>
          <a:p>
            <a:pPr algn="l"/>
            <a:r>
              <a:rPr lang="en-GB" sz="800" dirty="0" smtClean="0"/>
              <a:t>,</a:t>
            </a:r>
            <a:endParaRPr lang="en-GB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692696"/>
            <a:ext cx="4038600" cy="5112569"/>
          </a:xfrm>
        </p:spPr>
        <p:txBody>
          <a:bodyPr>
            <a:normAutofit/>
          </a:bodyPr>
          <a:lstStyle/>
          <a:p>
            <a:pPr marL="228600" lvl="1" indent="-227013"/>
            <a:endParaRPr lang="en-GB" sz="2800" dirty="0" smtClean="0">
              <a:latin typeface="Arial" pitchFamily="34" charset="0"/>
              <a:cs typeface="Arial" pitchFamily="34" charset="0"/>
            </a:endParaRPr>
          </a:p>
          <a:p>
            <a:pPr marL="228600" lvl="1" indent="-227013"/>
            <a:r>
              <a:rPr lang="en-GB" sz="2800" dirty="0" smtClean="0">
                <a:latin typeface="Arial" pitchFamily="34" charset="0"/>
                <a:cs typeface="Arial" pitchFamily="34" charset="0"/>
              </a:rPr>
              <a:t>Dopamine-producing cells lost, part of brain controlling movement</a:t>
            </a:r>
          </a:p>
          <a:p>
            <a:pPr marL="228600" lvl="1" indent="-227013">
              <a:spcBef>
                <a:spcPct val="60000"/>
              </a:spcBef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Cause unknown </a:t>
            </a:r>
          </a:p>
          <a:p>
            <a:pPr marL="228600" lvl="1" indent="-227013">
              <a:spcBef>
                <a:spcPct val="60000"/>
              </a:spcBef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No cure</a:t>
            </a:r>
          </a:p>
          <a:p>
            <a:pPr marL="228600" lvl="1" indent="-227013">
              <a:spcBef>
                <a:spcPct val="60000"/>
              </a:spcBef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Rarely directly inherited</a:t>
            </a:r>
          </a:p>
          <a:p>
            <a:pPr>
              <a:buNone/>
            </a:pP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Content Placeholder 4" descr="Brain Diagram 1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196752"/>
            <a:ext cx="3384376" cy="4176464"/>
          </a:xfrm>
          <a:prstGeom prst="rect">
            <a:avLst/>
          </a:prstGeom>
          <a:noFill/>
          <a:ln w="22225">
            <a:solidFill>
              <a:srgbClr val="C0C0C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</p:spPr>
        <p:txBody>
          <a:bodyPr>
            <a:noAutofit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Lack of dopamine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Movement </a:t>
            </a:r>
          </a:p>
          <a:p>
            <a:pPr lvl="2">
              <a:buNone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Non-motor symptoms</a:t>
            </a:r>
          </a:p>
          <a:p>
            <a:pPr>
              <a:buNone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Can affect cognition, behaviour and mood</a:t>
            </a:r>
          </a:p>
          <a:p>
            <a:pPr>
              <a:buNone/>
            </a:pPr>
            <a:r>
              <a:rPr lang="en-GB" dirty="0" smtClean="0"/>
              <a:t> </a:t>
            </a:r>
          </a:p>
          <a:p>
            <a:pPr>
              <a:buNone/>
            </a:pPr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Autofit/>
          </a:bodyPr>
          <a:lstStyle/>
          <a:p>
            <a:pPr algn="l"/>
            <a:r>
              <a:rPr lang="en-GB" sz="800" dirty="0" smtClean="0"/>
              <a:t>.</a:t>
            </a:r>
            <a:endParaRPr lang="en-GB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5"/>
            <a:ext cx="8229600" cy="4248472"/>
          </a:xfrm>
        </p:spPr>
        <p:txBody>
          <a:bodyPr>
            <a:normAutofit fontScale="92500" lnSpcReduction="20000"/>
          </a:bodyPr>
          <a:lstStyle/>
          <a:p>
            <a:pPr lvl="1">
              <a:buFont typeface="Arial" pitchFamily="34" charset="0"/>
              <a:buChar char="•"/>
            </a:pPr>
            <a:r>
              <a:rPr lang="en-GB" sz="4000" dirty="0" smtClean="0">
                <a:latin typeface="Arial" pitchFamily="34" charset="0"/>
                <a:cs typeface="Arial" pitchFamily="34" charset="0"/>
              </a:rPr>
              <a:t>Slow movement </a:t>
            </a:r>
          </a:p>
          <a:p>
            <a:pPr lvl="1">
              <a:buFont typeface="Arial" pitchFamily="34" charset="0"/>
              <a:buChar char="•"/>
            </a:pPr>
            <a:endParaRPr lang="en-GB" sz="40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GB" sz="4000" dirty="0" smtClean="0">
                <a:latin typeface="Arial" pitchFamily="34" charset="0"/>
                <a:cs typeface="Arial" pitchFamily="34" charset="0"/>
              </a:rPr>
              <a:t>Rigidity </a:t>
            </a:r>
          </a:p>
          <a:p>
            <a:pPr lvl="1">
              <a:buFont typeface="Arial" pitchFamily="34" charset="0"/>
              <a:buChar char="•"/>
            </a:pPr>
            <a:endParaRPr lang="en-GB" sz="40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GB" sz="4000" dirty="0" smtClean="0">
                <a:latin typeface="Arial" pitchFamily="34" charset="0"/>
                <a:cs typeface="Arial" pitchFamily="34" charset="0"/>
              </a:rPr>
              <a:t>Tremor</a:t>
            </a:r>
          </a:p>
          <a:p>
            <a:pPr lvl="1">
              <a:buFont typeface="Arial" pitchFamily="34" charset="0"/>
              <a:buChar char="•"/>
            </a:pPr>
            <a:endParaRPr lang="en-GB" sz="40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GB" sz="4000" dirty="0" smtClean="0">
                <a:latin typeface="Arial" pitchFamily="34" charset="0"/>
                <a:cs typeface="Arial" pitchFamily="34" charset="0"/>
              </a:rPr>
              <a:t>Postural instability </a:t>
            </a:r>
          </a:p>
          <a:p>
            <a:pPr lvl="1">
              <a:buNone/>
            </a:pPr>
            <a:endParaRPr lang="en-GB" dirty="0" smtClean="0"/>
          </a:p>
          <a:p>
            <a:pPr lvl="1"/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en-GB" sz="4800" dirty="0" smtClean="0">
                <a:latin typeface="Arial" pitchFamily="34" charset="0"/>
                <a:cs typeface="Arial" pitchFamily="34" charset="0"/>
              </a:rPr>
              <a:t>Some symptoms </a:t>
            </a:r>
            <a:endParaRPr lang="en-GB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237703"/>
          </a:xfrm>
        </p:spPr>
        <p:txBody>
          <a:bodyPr>
            <a:normAutofit/>
          </a:bodyPr>
          <a:lstStyle/>
          <a:p>
            <a:r>
              <a:rPr lang="en-GB" sz="800" dirty="0" smtClean="0"/>
              <a:t>.</a:t>
            </a:r>
            <a:endParaRPr lang="en-GB" sz="8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1052736"/>
            <a:ext cx="4186808" cy="5184576"/>
          </a:xfrm>
        </p:spPr>
        <p:txBody>
          <a:bodyPr>
            <a:normAutofit fontScale="92500" lnSpcReduction="10000"/>
          </a:bodyPr>
          <a:lstStyle/>
          <a:p>
            <a:pPr marL="228600" lvl="1" indent="-227013">
              <a:lnSpc>
                <a:spcPct val="90000"/>
              </a:lnSpc>
            </a:pPr>
            <a:endParaRPr lang="en-GB" sz="1800" dirty="0" smtClean="0"/>
          </a:p>
          <a:p>
            <a:pPr marL="228600" lvl="1" indent="-227013">
              <a:lnSpc>
                <a:spcPct val="90000"/>
              </a:lnSpc>
            </a:pPr>
            <a:r>
              <a:rPr lang="en-GB" sz="3600" dirty="0" smtClean="0">
                <a:latin typeface="Arial" pitchFamily="34" charset="0"/>
                <a:cs typeface="Arial" pitchFamily="34" charset="0"/>
              </a:rPr>
              <a:t>Speech, communication</a:t>
            </a:r>
          </a:p>
          <a:p>
            <a:pPr marL="228600" lvl="1" indent="-227013">
              <a:lnSpc>
                <a:spcPct val="90000"/>
              </a:lnSpc>
            </a:pPr>
            <a:r>
              <a:rPr lang="en-GB" sz="3600" dirty="0" smtClean="0">
                <a:latin typeface="Arial" pitchFamily="34" charset="0"/>
                <a:cs typeface="Arial" pitchFamily="34" charset="0"/>
              </a:rPr>
              <a:t>Posture</a:t>
            </a:r>
          </a:p>
          <a:p>
            <a:pPr marL="228600" lvl="1" indent="-227013">
              <a:lnSpc>
                <a:spcPct val="90000"/>
              </a:lnSpc>
            </a:pPr>
            <a:r>
              <a:rPr lang="en-GB" sz="3600" dirty="0" smtClean="0">
                <a:latin typeface="Arial" pitchFamily="34" charset="0"/>
                <a:cs typeface="Arial" pitchFamily="34" charset="0"/>
              </a:rPr>
              <a:t>Balance</a:t>
            </a:r>
          </a:p>
          <a:p>
            <a:pPr marL="228600" lvl="1" indent="-227013">
              <a:lnSpc>
                <a:spcPct val="90000"/>
              </a:lnSpc>
            </a:pPr>
            <a:r>
              <a:rPr lang="en-GB" sz="3600" dirty="0" smtClean="0">
                <a:latin typeface="Arial" pitchFamily="34" charset="0"/>
                <a:cs typeface="Arial" pitchFamily="34" charset="0"/>
              </a:rPr>
              <a:t>Motor freezing</a:t>
            </a:r>
          </a:p>
          <a:p>
            <a:pPr marL="228600" lvl="1" indent="-227013">
              <a:lnSpc>
                <a:spcPct val="90000"/>
              </a:lnSpc>
            </a:pPr>
            <a:r>
              <a:rPr lang="en-GB" sz="3600" dirty="0" smtClean="0">
                <a:latin typeface="Arial" pitchFamily="34" charset="0"/>
                <a:cs typeface="Arial" pitchFamily="34" charset="0"/>
              </a:rPr>
              <a:t>Lack of facial expression</a:t>
            </a:r>
          </a:p>
          <a:p>
            <a:pPr marL="228600" lvl="1" indent="-227013">
              <a:lnSpc>
                <a:spcPct val="90000"/>
              </a:lnSpc>
            </a:pPr>
            <a:r>
              <a:rPr lang="en-GB" sz="3600" dirty="0" smtClean="0">
                <a:latin typeface="Arial" pitchFamily="34" charset="0"/>
                <a:cs typeface="Arial" pitchFamily="34" charset="0"/>
              </a:rPr>
              <a:t>Swallowing</a:t>
            </a:r>
          </a:p>
          <a:p>
            <a:pPr marL="228600" lvl="1" indent="-227013">
              <a:lnSpc>
                <a:spcPct val="90000"/>
              </a:lnSpc>
            </a:pPr>
            <a:r>
              <a:rPr lang="en-GB" sz="3600" dirty="0" smtClean="0">
                <a:latin typeface="Arial" pitchFamily="34" charset="0"/>
                <a:cs typeface="Arial" pitchFamily="34" charset="0"/>
              </a:rPr>
              <a:t>Excess saliva, drooling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93687"/>
          </a:xfrm>
        </p:spPr>
        <p:txBody>
          <a:bodyPr>
            <a:normAutofit fontScale="25000" lnSpcReduction="20000"/>
          </a:bodyPr>
          <a:lstStyle/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3995936" y="1340768"/>
            <a:ext cx="4824537" cy="4785395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en-GB" sz="3900" dirty="0" smtClean="0">
                <a:latin typeface="Arial" pitchFamily="34" charset="0"/>
                <a:cs typeface="Arial" pitchFamily="34" charset="0"/>
              </a:rPr>
              <a:t>Pain</a:t>
            </a:r>
          </a:p>
          <a:p>
            <a:pPr lvl="1"/>
            <a:r>
              <a:rPr lang="en-GB" sz="3900" dirty="0" smtClean="0">
                <a:latin typeface="Arial" pitchFamily="34" charset="0"/>
                <a:cs typeface="Arial" pitchFamily="34" charset="0"/>
              </a:rPr>
              <a:t>Handwriting</a:t>
            </a:r>
          </a:p>
          <a:p>
            <a:pPr lvl="1"/>
            <a:r>
              <a:rPr lang="en-GB" sz="3900" dirty="0" smtClean="0">
                <a:latin typeface="Arial" pitchFamily="34" charset="0"/>
                <a:cs typeface="Arial" pitchFamily="34" charset="0"/>
              </a:rPr>
              <a:t>Constipation</a:t>
            </a:r>
          </a:p>
          <a:p>
            <a:pPr lvl="1"/>
            <a:r>
              <a:rPr lang="en-GB" sz="3900" dirty="0" smtClean="0">
                <a:latin typeface="Arial" pitchFamily="34" charset="0"/>
                <a:cs typeface="Arial" pitchFamily="34" charset="0"/>
              </a:rPr>
              <a:t>Incontinence</a:t>
            </a:r>
          </a:p>
          <a:p>
            <a:pPr lvl="1"/>
            <a:r>
              <a:rPr lang="en-GB" sz="3900" dirty="0" smtClean="0">
                <a:latin typeface="Arial" pitchFamily="34" charset="0"/>
                <a:cs typeface="Arial" pitchFamily="34" charset="0"/>
              </a:rPr>
              <a:t>Depression</a:t>
            </a:r>
          </a:p>
          <a:p>
            <a:pPr lvl="1"/>
            <a:r>
              <a:rPr lang="en-GB" sz="3900" dirty="0" smtClean="0">
                <a:latin typeface="Arial" pitchFamily="34" charset="0"/>
                <a:cs typeface="Arial" pitchFamily="34" charset="0"/>
              </a:rPr>
              <a:t>Dementia</a:t>
            </a:r>
          </a:p>
          <a:p>
            <a:pPr lvl="1"/>
            <a:r>
              <a:rPr lang="en-GB" sz="3900" dirty="0" smtClean="0">
                <a:latin typeface="Arial" pitchFamily="34" charset="0"/>
                <a:cs typeface="Arial" pitchFamily="34" charset="0"/>
              </a:rPr>
              <a:t>Excessive tiredness</a:t>
            </a:r>
          </a:p>
          <a:p>
            <a:pPr lvl="1"/>
            <a:r>
              <a:rPr lang="en-GB" sz="3900" dirty="0" smtClean="0">
                <a:latin typeface="Arial" pitchFamily="34" charset="0"/>
                <a:cs typeface="Arial" pitchFamily="34" charset="0"/>
              </a:rPr>
              <a:t>Sleep disorders</a:t>
            </a:r>
          </a:p>
          <a:p>
            <a:pPr lvl="1"/>
            <a:r>
              <a:rPr lang="en-GB" sz="3900" dirty="0" smtClean="0">
                <a:latin typeface="Arial" pitchFamily="34" charset="0"/>
                <a:cs typeface="Arial" pitchFamily="34" charset="0"/>
              </a:rPr>
              <a:t>Anxiety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1932</TotalTime>
  <Words>312</Words>
  <Application>Microsoft Office PowerPoint</Application>
  <PresentationFormat>On-screen Show (4:3)</PresentationFormat>
  <Paragraphs>133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Understanding Parkinsons Disease</vt:lpstr>
      <vt:lpstr>Parkinsons  Disease  Everyone different</vt:lpstr>
      <vt:lpstr>Parkinsons Disease</vt:lpstr>
      <vt:lpstr>.</vt:lpstr>
      <vt:lpstr>.</vt:lpstr>
      <vt:lpstr>,</vt:lpstr>
      <vt:lpstr>Lack of dopamine</vt:lpstr>
      <vt:lpstr>.</vt:lpstr>
      <vt:lpstr>Some symptoms </vt:lpstr>
      <vt:lpstr>Resources</vt:lpstr>
      <vt:lpstr>Parkinsons UK</vt:lpstr>
      <vt:lpstr>Treatments</vt:lpstr>
      <vt:lpstr>Drugs</vt:lpstr>
      <vt:lpstr>Slide 14</vt:lpstr>
      <vt:lpstr>Dementia, cognitive impairment, hallucinations</vt:lpstr>
      <vt:lpstr>Slide 16</vt:lpstr>
      <vt:lpstr>Depression  …..</vt:lpstr>
      <vt:lpstr>Slide 18</vt:lpstr>
      <vt:lpstr> Thank you </vt:lpstr>
      <vt:lpstr>Slide 20</vt:lpstr>
      <vt:lpstr>Neuropsychiatric problems 1</vt:lpstr>
      <vt:lpstr>Neuropsychiatric problems 2 Autonomic disturbance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Fionawheeler</dc:creator>
  <cp:lastModifiedBy>Fionawheeler</cp:lastModifiedBy>
  <cp:revision>38</cp:revision>
  <dcterms:created xsi:type="dcterms:W3CDTF">2014-07-09T12:45:51Z</dcterms:created>
  <dcterms:modified xsi:type="dcterms:W3CDTF">2016-07-06T13:57:44Z</dcterms:modified>
</cp:coreProperties>
</file>